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83" r:id="rId2"/>
    <p:sldId id="261" r:id="rId3"/>
    <p:sldId id="286" r:id="rId4"/>
    <p:sldId id="287" r:id="rId5"/>
    <p:sldId id="288" r:id="rId6"/>
    <p:sldId id="289" r:id="rId7"/>
    <p:sldId id="290" r:id="rId8"/>
    <p:sldId id="291" r:id="rId9"/>
    <p:sldId id="292" r:id="rId10"/>
    <p:sldId id="293" r:id="rId11"/>
    <p:sldId id="277" r:id="rId1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ah Ingalls" initials="MI"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00CC66"/>
    <a:srgbClr val="A50021"/>
    <a:srgbClr val="953735"/>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5520" autoAdjust="0"/>
  </p:normalViewPr>
  <p:slideViewPr>
    <p:cSldViewPr snapToGrid="0">
      <p:cViewPr varScale="1">
        <p:scale>
          <a:sx n="97" d="100"/>
          <a:sy n="97" d="100"/>
        </p:scale>
        <p:origin x="1832" y="19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GB"/>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9C07F2D6-19FD-4E69-B7E5-3EBF5B8C4D70}" type="datetimeFigureOut">
              <a:rPr lang="en-GB" smtClean="0"/>
              <a:t>12/03/2019</a:t>
            </a:fld>
            <a:endParaRPr lang="en-GB"/>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2" tIns="46586" rIns="93172" bIns="46586"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C13509DD-9CCB-4412-9570-0BEAEE7A9EBA}" type="slidenum">
              <a:rPr lang="en-GB" smtClean="0"/>
              <a:t>‹#›</a:t>
            </a:fld>
            <a:endParaRPr lang="en-GB"/>
          </a:p>
        </p:txBody>
      </p:sp>
    </p:spTree>
    <p:extLst>
      <p:ext uri="{BB962C8B-B14F-4D97-AF65-F5344CB8AC3E}">
        <p14:creationId xmlns:p14="http://schemas.microsoft.com/office/powerpoint/2010/main" val="3912815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13509DD-9CCB-4412-9570-0BEAEE7A9EBA}" type="slidenum">
              <a:rPr lang="en-GB" smtClean="0"/>
              <a:t>1</a:t>
            </a:fld>
            <a:endParaRPr lang="en-GB"/>
          </a:p>
        </p:txBody>
      </p:sp>
    </p:spTree>
    <p:extLst>
      <p:ext uri="{BB962C8B-B14F-4D97-AF65-F5344CB8AC3E}">
        <p14:creationId xmlns:p14="http://schemas.microsoft.com/office/powerpoint/2010/main" val="239504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3509DD-9CCB-4412-9570-0BEAEE7A9EBA}" type="slidenum">
              <a:rPr lang="en-GB" smtClean="0"/>
              <a:t>10</a:t>
            </a:fld>
            <a:endParaRPr lang="en-GB"/>
          </a:p>
        </p:txBody>
      </p:sp>
    </p:spTree>
    <p:extLst>
      <p:ext uri="{BB962C8B-B14F-4D97-AF65-F5344CB8AC3E}">
        <p14:creationId xmlns:p14="http://schemas.microsoft.com/office/powerpoint/2010/main" val="2262089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3509DD-9CCB-4412-9570-0BEAEE7A9EBA}" type="slidenum">
              <a:rPr lang="en-GB" smtClean="0"/>
              <a:t>11</a:t>
            </a:fld>
            <a:endParaRPr lang="en-GB"/>
          </a:p>
        </p:txBody>
      </p:sp>
    </p:spTree>
    <p:extLst>
      <p:ext uri="{BB962C8B-B14F-4D97-AF65-F5344CB8AC3E}">
        <p14:creationId xmlns:p14="http://schemas.microsoft.com/office/powerpoint/2010/main" val="3787133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C13509DD-9CCB-4412-9570-0BEAEE7A9EBA}" type="slidenum">
              <a:rPr lang="en-GB" smtClean="0"/>
              <a:t>2</a:t>
            </a:fld>
            <a:endParaRPr lang="en-GB"/>
          </a:p>
        </p:txBody>
      </p:sp>
    </p:spTree>
    <p:extLst>
      <p:ext uri="{BB962C8B-B14F-4D97-AF65-F5344CB8AC3E}">
        <p14:creationId xmlns:p14="http://schemas.microsoft.com/office/powerpoint/2010/main" val="3770049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509DD-9CCB-4412-9570-0BEAEE7A9EBA}" type="slidenum">
              <a:rPr lang="en-GB" smtClean="0"/>
              <a:t>3</a:t>
            </a:fld>
            <a:endParaRPr lang="en-GB"/>
          </a:p>
        </p:txBody>
      </p:sp>
    </p:spTree>
    <p:extLst>
      <p:ext uri="{BB962C8B-B14F-4D97-AF65-F5344CB8AC3E}">
        <p14:creationId xmlns:p14="http://schemas.microsoft.com/office/powerpoint/2010/main" val="1565371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3509DD-9CCB-4412-9570-0BEAEE7A9EBA}" type="slidenum">
              <a:rPr lang="en-GB" smtClean="0"/>
              <a:t>4</a:t>
            </a:fld>
            <a:endParaRPr lang="en-GB"/>
          </a:p>
        </p:txBody>
      </p:sp>
    </p:spTree>
    <p:extLst>
      <p:ext uri="{BB962C8B-B14F-4D97-AF65-F5344CB8AC3E}">
        <p14:creationId xmlns:p14="http://schemas.microsoft.com/office/powerpoint/2010/main" val="266763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509DD-9CCB-4412-9570-0BEAEE7A9EBA}" type="slidenum">
              <a:rPr lang="en-GB" smtClean="0"/>
              <a:t>5</a:t>
            </a:fld>
            <a:endParaRPr lang="en-GB"/>
          </a:p>
        </p:txBody>
      </p:sp>
    </p:spTree>
    <p:extLst>
      <p:ext uri="{BB962C8B-B14F-4D97-AF65-F5344CB8AC3E}">
        <p14:creationId xmlns:p14="http://schemas.microsoft.com/office/powerpoint/2010/main" val="1081176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509DD-9CCB-4412-9570-0BEAEE7A9EBA}" type="slidenum">
              <a:rPr lang="en-GB" smtClean="0"/>
              <a:t>6</a:t>
            </a:fld>
            <a:endParaRPr lang="en-GB"/>
          </a:p>
        </p:txBody>
      </p:sp>
    </p:spTree>
    <p:extLst>
      <p:ext uri="{BB962C8B-B14F-4D97-AF65-F5344CB8AC3E}">
        <p14:creationId xmlns:p14="http://schemas.microsoft.com/office/powerpoint/2010/main" val="2627850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509DD-9CCB-4412-9570-0BEAEE7A9EBA}" type="slidenum">
              <a:rPr lang="en-GB" smtClean="0"/>
              <a:t>7</a:t>
            </a:fld>
            <a:endParaRPr lang="en-GB"/>
          </a:p>
        </p:txBody>
      </p:sp>
    </p:spTree>
    <p:extLst>
      <p:ext uri="{BB962C8B-B14F-4D97-AF65-F5344CB8AC3E}">
        <p14:creationId xmlns:p14="http://schemas.microsoft.com/office/powerpoint/2010/main" val="201914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509DD-9CCB-4412-9570-0BEAEE7A9EBA}" type="slidenum">
              <a:rPr lang="en-GB" smtClean="0"/>
              <a:t>8</a:t>
            </a:fld>
            <a:endParaRPr lang="en-GB"/>
          </a:p>
        </p:txBody>
      </p:sp>
    </p:spTree>
    <p:extLst>
      <p:ext uri="{BB962C8B-B14F-4D97-AF65-F5344CB8AC3E}">
        <p14:creationId xmlns:p14="http://schemas.microsoft.com/office/powerpoint/2010/main" val="3172105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509DD-9CCB-4412-9570-0BEAEE7A9EBA}" type="slidenum">
              <a:rPr lang="en-GB" smtClean="0"/>
              <a:t>9</a:t>
            </a:fld>
            <a:endParaRPr lang="en-GB"/>
          </a:p>
        </p:txBody>
      </p:sp>
    </p:spTree>
    <p:extLst>
      <p:ext uri="{BB962C8B-B14F-4D97-AF65-F5344CB8AC3E}">
        <p14:creationId xmlns:p14="http://schemas.microsoft.com/office/powerpoint/2010/main" val="3204228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7DF7BF-1E45-492D-A97D-606D279E623F}"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02F644-AFAF-4AD8-9700-13D9D08300E7}" type="slidenum">
              <a:rPr lang="en-GB" smtClean="0"/>
              <a:t>‹#›</a:t>
            </a:fld>
            <a:endParaRPr lang="en-GB"/>
          </a:p>
        </p:txBody>
      </p:sp>
    </p:spTree>
    <p:extLst>
      <p:ext uri="{BB962C8B-B14F-4D97-AF65-F5344CB8AC3E}">
        <p14:creationId xmlns:p14="http://schemas.microsoft.com/office/powerpoint/2010/main" val="4086113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7DF7BF-1E45-492D-A97D-606D279E623F}"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02F644-AFAF-4AD8-9700-13D9D08300E7}" type="slidenum">
              <a:rPr lang="en-GB" smtClean="0"/>
              <a:t>‹#›</a:t>
            </a:fld>
            <a:endParaRPr lang="en-GB"/>
          </a:p>
        </p:txBody>
      </p:sp>
    </p:spTree>
    <p:extLst>
      <p:ext uri="{BB962C8B-B14F-4D97-AF65-F5344CB8AC3E}">
        <p14:creationId xmlns:p14="http://schemas.microsoft.com/office/powerpoint/2010/main" val="3593737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7DF7BF-1E45-492D-A97D-606D279E623F}"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02F644-AFAF-4AD8-9700-13D9D08300E7}" type="slidenum">
              <a:rPr lang="en-GB" smtClean="0"/>
              <a:t>‹#›</a:t>
            </a:fld>
            <a:endParaRPr lang="en-GB"/>
          </a:p>
        </p:txBody>
      </p:sp>
    </p:spTree>
    <p:extLst>
      <p:ext uri="{BB962C8B-B14F-4D97-AF65-F5344CB8AC3E}">
        <p14:creationId xmlns:p14="http://schemas.microsoft.com/office/powerpoint/2010/main" val="401529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7DF7BF-1E45-492D-A97D-606D279E623F}"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02F644-AFAF-4AD8-9700-13D9D08300E7}" type="slidenum">
              <a:rPr lang="en-GB" smtClean="0"/>
              <a:t>‹#›</a:t>
            </a:fld>
            <a:endParaRPr lang="en-GB"/>
          </a:p>
        </p:txBody>
      </p:sp>
    </p:spTree>
    <p:extLst>
      <p:ext uri="{BB962C8B-B14F-4D97-AF65-F5344CB8AC3E}">
        <p14:creationId xmlns:p14="http://schemas.microsoft.com/office/powerpoint/2010/main" val="3932441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7DF7BF-1E45-492D-A97D-606D279E623F}"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02F644-AFAF-4AD8-9700-13D9D08300E7}" type="slidenum">
              <a:rPr lang="en-GB" smtClean="0"/>
              <a:t>‹#›</a:t>
            </a:fld>
            <a:endParaRPr lang="en-GB"/>
          </a:p>
        </p:txBody>
      </p:sp>
    </p:spTree>
    <p:extLst>
      <p:ext uri="{BB962C8B-B14F-4D97-AF65-F5344CB8AC3E}">
        <p14:creationId xmlns:p14="http://schemas.microsoft.com/office/powerpoint/2010/main" val="269216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7DF7BF-1E45-492D-A97D-606D279E623F}" type="datetimeFigureOut">
              <a:rPr lang="en-GB" smtClean="0"/>
              <a:t>12/03/2019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02F644-AFAF-4AD8-9700-13D9D08300E7}" type="slidenum">
              <a:rPr lang="en-GB" smtClean="0"/>
              <a:t>‹#›</a:t>
            </a:fld>
            <a:endParaRPr lang="en-GB"/>
          </a:p>
        </p:txBody>
      </p:sp>
    </p:spTree>
    <p:extLst>
      <p:ext uri="{BB962C8B-B14F-4D97-AF65-F5344CB8AC3E}">
        <p14:creationId xmlns:p14="http://schemas.microsoft.com/office/powerpoint/2010/main" val="2780585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7DF7BF-1E45-492D-A97D-606D279E623F}" type="datetimeFigureOut">
              <a:rPr lang="en-GB" smtClean="0"/>
              <a:t>12/03/2019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02F644-AFAF-4AD8-9700-13D9D08300E7}" type="slidenum">
              <a:rPr lang="en-GB" smtClean="0"/>
              <a:t>‹#›</a:t>
            </a:fld>
            <a:endParaRPr lang="en-GB"/>
          </a:p>
        </p:txBody>
      </p:sp>
    </p:spTree>
    <p:extLst>
      <p:ext uri="{BB962C8B-B14F-4D97-AF65-F5344CB8AC3E}">
        <p14:creationId xmlns:p14="http://schemas.microsoft.com/office/powerpoint/2010/main" val="680182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7DF7BF-1E45-492D-A97D-606D279E623F}" type="datetimeFigureOut">
              <a:rPr lang="en-GB" smtClean="0"/>
              <a:t>12/03/2019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02F644-AFAF-4AD8-9700-13D9D08300E7}" type="slidenum">
              <a:rPr lang="en-GB" smtClean="0"/>
              <a:t>‹#›</a:t>
            </a:fld>
            <a:endParaRPr lang="en-GB"/>
          </a:p>
        </p:txBody>
      </p:sp>
    </p:spTree>
    <p:extLst>
      <p:ext uri="{BB962C8B-B14F-4D97-AF65-F5344CB8AC3E}">
        <p14:creationId xmlns:p14="http://schemas.microsoft.com/office/powerpoint/2010/main" val="1287352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7DF7BF-1E45-492D-A97D-606D279E623F}" type="datetimeFigureOut">
              <a:rPr lang="en-GB" smtClean="0"/>
              <a:t>12/03/2019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02F644-AFAF-4AD8-9700-13D9D08300E7}" type="slidenum">
              <a:rPr lang="en-GB" smtClean="0"/>
              <a:t>‹#›</a:t>
            </a:fld>
            <a:endParaRPr lang="en-GB"/>
          </a:p>
        </p:txBody>
      </p:sp>
    </p:spTree>
    <p:extLst>
      <p:ext uri="{BB962C8B-B14F-4D97-AF65-F5344CB8AC3E}">
        <p14:creationId xmlns:p14="http://schemas.microsoft.com/office/powerpoint/2010/main" val="1550196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7DF7BF-1E45-492D-A97D-606D279E623F}" type="datetimeFigureOut">
              <a:rPr lang="en-GB" smtClean="0"/>
              <a:t>12/03/2019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02F644-AFAF-4AD8-9700-13D9D08300E7}" type="slidenum">
              <a:rPr lang="en-GB" smtClean="0"/>
              <a:t>‹#›</a:t>
            </a:fld>
            <a:endParaRPr lang="en-GB"/>
          </a:p>
        </p:txBody>
      </p:sp>
    </p:spTree>
    <p:extLst>
      <p:ext uri="{BB962C8B-B14F-4D97-AF65-F5344CB8AC3E}">
        <p14:creationId xmlns:p14="http://schemas.microsoft.com/office/powerpoint/2010/main" val="179451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7DF7BF-1E45-492D-A97D-606D279E623F}" type="datetimeFigureOut">
              <a:rPr lang="en-GB" smtClean="0"/>
              <a:t>12/03/2019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02F644-AFAF-4AD8-9700-13D9D08300E7}" type="slidenum">
              <a:rPr lang="en-GB" smtClean="0"/>
              <a:t>‹#›</a:t>
            </a:fld>
            <a:endParaRPr lang="en-GB"/>
          </a:p>
        </p:txBody>
      </p:sp>
    </p:spTree>
    <p:extLst>
      <p:ext uri="{BB962C8B-B14F-4D97-AF65-F5344CB8AC3E}">
        <p14:creationId xmlns:p14="http://schemas.microsoft.com/office/powerpoint/2010/main" val="35927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7DF7BF-1E45-492D-A97D-606D279E623F}" type="datetimeFigureOut">
              <a:rPr lang="en-GB" smtClean="0"/>
              <a:t>12/03/2019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2F644-AFAF-4AD8-9700-13D9D08300E7}" type="slidenum">
              <a:rPr lang="en-GB" smtClean="0"/>
              <a:t>‹#›</a:t>
            </a:fld>
            <a:endParaRPr lang="en-GB"/>
          </a:p>
        </p:txBody>
      </p:sp>
    </p:spTree>
    <p:extLst>
      <p:ext uri="{BB962C8B-B14F-4D97-AF65-F5344CB8AC3E}">
        <p14:creationId xmlns:p14="http://schemas.microsoft.com/office/powerpoint/2010/main" val="3991477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211"/>
            <a:ext cx="9144000" cy="6853578"/>
          </a:xfrm>
          <a:prstGeom prst="rect">
            <a:avLst/>
          </a:prstGeom>
        </p:spPr>
      </p:pic>
      <p:sp>
        <p:nvSpPr>
          <p:cNvPr id="7" name="TextBox 6"/>
          <p:cNvSpPr txBox="1"/>
          <p:nvPr/>
        </p:nvSpPr>
        <p:spPr>
          <a:xfrm>
            <a:off x="92467" y="6477000"/>
            <a:ext cx="2209800" cy="261610"/>
          </a:xfrm>
          <a:prstGeom prst="rect">
            <a:avLst/>
          </a:prstGeom>
          <a:noFill/>
        </p:spPr>
        <p:txBody>
          <a:bodyPr wrap="square" rtlCol="0">
            <a:spAutoFit/>
          </a:bodyPr>
          <a:lstStyle/>
          <a:p>
            <a:r>
              <a:rPr lang="en-US" sz="1100" dirty="0">
                <a:solidFill>
                  <a:schemeClr val="bg1"/>
                </a:solidFill>
              </a:rPr>
              <a:t>© Justin Mott</a:t>
            </a:r>
          </a:p>
        </p:txBody>
      </p:sp>
      <p:sp>
        <p:nvSpPr>
          <p:cNvPr id="5" name="TextBox 4"/>
          <p:cNvSpPr txBox="1"/>
          <p:nvPr/>
        </p:nvSpPr>
        <p:spPr>
          <a:xfrm>
            <a:off x="1197365" y="977105"/>
            <a:ext cx="5714249" cy="1446550"/>
          </a:xfrm>
          <a:prstGeom prst="rect">
            <a:avLst/>
          </a:prstGeom>
          <a:noFill/>
          <a:effectLst/>
        </p:spPr>
        <p:txBody>
          <a:bodyPr wrap="square" rtlCol="0">
            <a:spAutoFit/>
          </a:bodyPr>
          <a:lstStyle/>
          <a:p>
            <a:pPr algn="ctr"/>
            <a:r>
              <a:rPr lang="en-US" sz="4400" b="1" dirty="0"/>
              <a:t>State of Land in the Mekong Region</a:t>
            </a:r>
          </a:p>
        </p:txBody>
      </p:sp>
    </p:spTree>
    <p:extLst>
      <p:ext uri="{BB962C8B-B14F-4D97-AF65-F5344CB8AC3E}">
        <p14:creationId xmlns:p14="http://schemas.microsoft.com/office/powerpoint/2010/main" val="2484800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82063"/>
          </a:xfrm>
          <a:prstGeom prst="rect">
            <a:avLst/>
          </a:prstGeom>
        </p:spPr>
      </p:pic>
      <p:sp>
        <p:nvSpPr>
          <p:cNvPr id="2" name="TextBox 1"/>
          <p:cNvSpPr txBox="1"/>
          <p:nvPr/>
        </p:nvSpPr>
        <p:spPr>
          <a:xfrm>
            <a:off x="381006" y="302175"/>
            <a:ext cx="4825993" cy="461665"/>
          </a:xfrm>
          <a:prstGeom prst="rect">
            <a:avLst/>
          </a:prstGeom>
          <a:noFill/>
        </p:spPr>
        <p:txBody>
          <a:bodyPr wrap="square" rtlCol="0">
            <a:spAutoFit/>
          </a:bodyPr>
          <a:lstStyle/>
          <a:p>
            <a:pPr lvl="0"/>
            <a:r>
              <a:rPr lang="en-US" sz="2400" b="1" dirty="0"/>
              <a:t>Gap between policy and  practice </a:t>
            </a:r>
          </a:p>
        </p:txBody>
      </p:sp>
      <p:sp>
        <p:nvSpPr>
          <p:cNvPr id="3" name="Rectangle 2"/>
          <p:cNvSpPr/>
          <p:nvPr/>
        </p:nvSpPr>
        <p:spPr>
          <a:xfrm>
            <a:off x="381006" y="950989"/>
            <a:ext cx="8127993" cy="1323439"/>
          </a:xfrm>
          <a:prstGeom prst="rect">
            <a:avLst/>
          </a:prstGeom>
          <a:noFill/>
        </p:spPr>
        <p:txBody>
          <a:bodyPr wrap="square">
            <a:spAutoFit/>
          </a:bodyPr>
          <a:lstStyle/>
          <a:p>
            <a:r>
              <a:rPr lang="en-US" sz="1600" b="1" dirty="0"/>
              <a:t>Despite a wide diversity in legal frameworks guiding the administration of land in the Mekong region, a key characteristic of land governance is the large gap between policy and practice. Land conflicts are rife across the region and smallholder famers have limited access to transparent, adequate and affordable resolution mechanisms. The protection of land rights of ethnic minority groups is a key concern in the governance of land resources.</a:t>
            </a:r>
          </a:p>
        </p:txBody>
      </p:sp>
      <p:sp>
        <p:nvSpPr>
          <p:cNvPr id="7" name="TextBox 6"/>
          <p:cNvSpPr txBox="1"/>
          <p:nvPr/>
        </p:nvSpPr>
        <p:spPr>
          <a:xfrm>
            <a:off x="92467" y="6477000"/>
            <a:ext cx="2209800" cy="261610"/>
          </a:xfrm>
          <a:prstGeom prst="rect">
            <a:avLst/>
          </a:prstGeom>
          <a:noFill/>
        </p:spPr>
        <p:txBody>
          <a:bodyPr wrap="square" rtlCol="0">
            <a:spAutoFit/>
          </a:bodyPr>
          <a:lstStyle/>
          <a:p>
            <a:r>
              <a:rPr lang="en-US" sz="1100" dirty="0">
                <a:solidFill>
                  <a:schemeClr val="bg1"/>
                </a:solidFill>
              </a:rPr>
              <a:t>© Micah Ingalls</a:t>
            </a:r>
          </a:p>
        </p:txBody>
      </p:sp>
    </p:spTree>
    <p:extLst>
      <p:ext uri="{BB962C8B-B14F-4D97-AF65-F5344CB8AC3E}">
        <p14:creationId xmlns:p14="http://schemas.microsoft.com/office/powerpoint/2010/main" val="596042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636" y="2321053"/>
            <a:ext cx="7467600" cy="1655248"/>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636" y="736623"/>
            <a:ext cx="1295400" cy="1353902"/>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5258" y="829192"/>
            <a:ext cx="1524000" cy="762000"/>
          </a:xfrm>
          <a:prstGeom prst="rect">
            <a:avLst/>
          </a:prstGeom>
        </p:spPr>
      </p:pic>
      <p:sp>
        <p:nvSpPr>
          <p:cNvPr id="4" name="TextBox 3"/>
          <p:cNvSpPr txBox="1"/>
          <p:nvPr/>
        </p:nvSpPr>
        <p:spPr>
          <a:xfrm>
            <a:off x="389636" y="314944"/>
            <a:ext cx="4332498" cy="338554"/>
          </a:xfrm>
          <a:prstGeom prst="rect">
            <a:avLst/>
          </a:prstGeom>
          <a:noFill/>
        </p:spPr>
        <p:txBody>
          <a:bodyPr wrap="square" rtlCol="0">
            <a:spAutoFit/>
          </a:bodyPr>
          <a:lstStyle/>
          <a:p>
            <a:r>
              <a:rPr lang="en-US" sz="1600" b="1" dirty="0"/>
              <a:t>Produced by:</a:t>
            </a:r>
          </a:p>
        </p:txBody>
      </p:sp>
      <p:sp>
        <p:nvSpPr>
          <p:cNvPr id="5" name="TextBox 4"/>
          <p:cNvSpPr txBox="1"/>
          <p:nvPr/>
        </p:nvSpPr>
        <p:spPr>
          <a:xfrm>
            <a:off x="389636" y="2269787"/>
            <a:ext cx="4332498" cy="338554"/>
          </a:xfrm>
          <a:prstGeom prst="rect">
            <a:avLst/>
          </a:prstGeom>
          <a:noFill/>
        </p:spPr>
        <p:txBody>
          <a:bodyPr wrap="square" rtlCol="0">
            <a:spAutoFit/>
          </a:bodyPr>
          <a:lstStyle/>
          <a:p>
            <a:r>
              <a:rPr lang="en-US" sz="1600" b="1" dirty="0"/>
              <a:t>With funding from:</a:t>
            </a:r>
          </a:p>
        </p:txBody>
      </p:sp>
      <p:sp>
        <p:nvSpPr>
          <p:cNvPr id="9" name="TextBox 8"/>
          <p:cNvSpPr txBox="1"/>
          <p:nvPr/>
        </p:nvSpPr>
        <p:spPr>
          <a:xfrm>
            <a:off x="389636" y="4910106"/>
            <a:ext cx="8552483" cy="1323439"/>
          </a:xfrm>
          <a:prstGeom prst="rect">
            <a:avLst/>
          </a:prstGeom>
          <a:noFill/>
        </p:spPr>
        <p:txBody>
          <a:bodyPr wrap="square" rtlCol="0">
            <a:spAutoFit/>
          </a:bodyPr>
          <a:lstStyle/>
          <a:p>
            <a:r>
              <a:rPr lang="en-US" sz="1600" dirty="0"/>
              <a:t>Ingalls, M.L., Diepart, J.-C., Truong, N., Hayward, D., Neil, T., </a:t>
            </a:r>
            <a:r>
              <a:rPr lang="en-US" sz="1600" dirty="0" err="1"/>
              <a:t>Phomphakdy</a:t>
            </a:r>
            <a:r>
              <a:rPr lang="en-US" sz="1600" dirty="0"/>
              <a:t>, C., Bernhard, R., Fogarizzu, S., Epprecht, M., Nanhthavong, V., Vo, D.H., Nguyen, D., Nguyen, P.A., </a:t>
            </a:r>
            <a:r>
              <a:rPr lang="en-US" sz="1600" dirty="0" err="1"/>
              <a:t>Saphangthong</a:t>
            </a:r>
            <a:r>
              <a:rPr lang="en-US" sz="1600" dirty="0"/>
              <a:t>, T., </a:t>
            </a:r>
            <a:r>
              <a:rPr lang="en-US" sz="1600" dirty="0" err="1"/>
              <a:t>Inthavong</a:t>
            </a:r>
            <a:r>
              <a:rPr lang="en-US" sz="1600" dirty="0"/>
              <a:t>, C., Hett, C. and </a:t>
            </a:r>
            <a:r>
              <a:rPr lang="en-US" sz="1600" dirty="0" err="1"/>
              <a:t>Tagliarino</a:t>
            </a:r>
            <a:r>
              <a:rPr lang="en-US" sz="1600" dirty="0"/>
              <a:t>, N. 2018. </a:t>
            </a:r>
            <a:r>
              <a:rPr lang="en-US" sz="1600" i="1" dirty="0"/>
              <a:t>State of Land in the Mekong Region.</a:t>
            </a:r>
            <a:r>
              <a:rPr lang="en-US" sz="1600" dirty="0"/>
              <a:t> Centre for Development and Environment, University of Bern and Mekong Region Land Governance. Bern, Switzerland and Vientiane, Lao PDR, with Bern Open Publishing.</a:t>
            </a:r>
          </a:p>
        </p:txBody>
      </p:sp>
    </p:spTree>
    <p:extLst>
      <p:ext uri="{BB962C8B-B14F-4D97-AF65-F5344CB8AC3E}">
        <p14:creationId xmlns:p14="http://schemas.microsoft.com/office/powerpoint/2010/main" val="724624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74822" cy="6858000"/>
          </a:xfrm>
          <a:prstGeom prst="rect">
            <a:avLst/>
          </a:prstGeom>
        </p:spPr>
      </p:pic>
      <p:sp>
        <p:nvSpPr>
          <p:cNvPr id="6" name="TextBox 5"/>
          <p:cNvSpPr txBox="1"/>
          <p:nvPr/>
        </p:nvSpPr>
        <p:spPr>
          <a:xfrm>
            <a:off x="92467" y="6477000"/>
            <a:ext cx="2209800" cy="261610"/>
          </a:xfrm>
          <a:prstGeom prst="rect">
            <a:avLst/>
          </a:prstGeom>
          <a:noFill/>
        </p:spPr>
        <p:txBody>
          <a:bodyPr wrap="square" rtlCol="0">
            <a:spAutoFit/>
          </a:bodyPr>
          <a:lstStyle/>
          <a:p>
            <a:r>
              <a:rPr lang="en-US" sz="1100" dirty="0">
                <a:solidFill>
                  <a:schemeClr val="bg1"/>
                </a:solidFill>
              </a:rPr>
              <a:t>© Justin Mott</a:t>
            </a:r>
          </a:p>
        </p:txBody>
      </p:sp>
      <p:sp>
        <p:nvSpPr>
          <p:cNvPr id="7" name="TextBox 6"/>
          <p:cNvSpPr txBox="1"/>
          <p:nvPr/>
        </p:nvSpPr>
        <p:spPr>
          <a:xfrm>
            <a:off x="45926" y="46505"/>
            <a:ext cx="6422607" cy="1446550"/>
          </a:xfrm>
          <a:prstGeom prst="rect">
            <a:avLst/>
          </a:prstGeom>
          <a:noFill/>
        </p:spPr>
        <p:txBody>
          <a:bodyPr wrap="square" rtlCol="0">
            <a:spAutoFit/>
          </a:bodyPr>
          <a:lstStyle/>
          <a:p>
            <a:r>
              <a:rPr lang="en-US" sz="2400" b="1" dirty="0"/>
              <a:t>Objectives</a:t>
            </a:r>
          </a:p>
          <a:p>
            <a:pPr marL="285750" indent="-285750">
              <a:buFont typeface="Wingdings" pitchFamily="2" charset="2"/>
              <a:buChar char="§"/>
            </a:pPr>
            <a:r>
              <a:rPr lang="en-US" sz="1600" b="1" dirty="0"/>
              <a:t>Collate updated data and information to identify and describe key issues and processes revolving around land in the Mekong region</a:t>
            </a:r>
          </a:p>
          <a:p>
            <a:pPr marL="285750" indent="-285750">
              <a:buFont typeface="Wingdings" pitchFamily="2" charset="2"/>
              <a:buChar char="§"/>
            </a:pPr>
            <a:r>
              <a:rPr lang="en-US" sz="1600" b="1" dirty="0"/>
              <a:t>Provide a basis for constructive dialogue and collaborative decision-making with different actors to address these issues</a:t>
            </a:r>
            <a:endParaRPr lang="en-GB" sz="1600" b="1" dirty="0"/>
          </a:p>
        </p:txBody>
      </p:sp>
    </p:spTree>
    <p:extLst>
      <p:ext uri="{BB962C8B-B14F-4D97-AF65-F5344CB8AC3E}">
        <p14:creationId xmlns:p14="http://schemas.microsoft.com/office/powerpoint/2010/main" val="951010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10738" y="6300"/>
            <a:ext cx="5099144" cy="830997"/>
          </a:xfrm>
          <a:prstGeom prst="rect">
            <a:avLst/>
          </a:prstGeom>
          <a:solidFill>
            <a:schemeClr val="bg1">
              <a:lumMod val="95000"/>
              <a:alpha val="70000"/>
            </a:schemeClr>
          </a:solidFill>
        </p:spPr>
        <p:txBody>
          <a:bodyPr wrap="square" lIns="182880" rtlCol="0">
            <a:spAutoFit/>
          </a:bodyPr>
          <a:lstStyle/>
          <a:p>
            <a:pPr lvl="0"/>
            <a:r>
              <a:rPr lang="en-GB" sz="2400" b="1" dirty="0"/>
              <a:t>A truncated agrarian transition: smallholder farmers will need land !</a:t>
            </a:r>
            <a:endParaRPr lang="en-US" sz="2400" b="1" dirty="0"/>
          </a:p>
        </p:txBody>
      </p:sp>
      <p:sp>
        <p:nvSpPr>
          <p:cNvPr id="4" name="Rectangle 3"/>
          <p:cNvSpPr/>
          <p:nvPr/>
        </p:nvSpPr>
        <p:spPr>
          <a:xfrm>
            <a:off x="10738" y="841643"/>
            <a:ext cx="5099144" cy="1323439"/>
          </a:xfrm>
          <a:prstGeom prst="rect">
            <a:avLst/>
          </a:prstGeom>
          <a:solidFill>
            <a:schemeClr val="bg1">
              <a:lumMod val="95000"/>
              <a:alpha val="70000"/>
            </a:schemeClr>
          </a:solidFill>
        </p:spPr>
        <p:txBody>
          <a:bodyPr wrap="square" lIns="182880">
            <a:spAutoFit/>
          </a:bodyPr>
          <a:lstStyle/>
          <a:p>
            <a:r>
              <a:rPr lang="en-GB" sz="1600" b="1" dirty="0"/>
              <a:t>The share of agriculture in GDP has decreased in each country but the agricultural population has decreased less rapidly. Migrations to rural areas are greater than rural-urban migrations, and are driven primarily by the search for agricultural land</a:t>
            </a:r>
          </a:p>
        </p:txBody>
      </p:sp>
      <p:sp>
        <p:nvSpPr>
          <p:cNvPr id="5" name="TextBox 4"/>
          <p:cNvSpPr txBox="1"/>
          <p:nvPr/>
        </p:nvSpPr>
        <p:spPr>
          <a:xfrm>
            <a:off x="6837512" y="6477000"/>
            <a:ext cx="2209800" cy="261610"/>
          </a:xfrm>
          <a:prstGeom prst="rect">
            <a:avLst/>
          </a:prstGeom>
          <a:noFill/>
        </p:spPr>
        <p:txBody>
          <a:bodyPr wrap="square" rtlCol="0">
            <a:spAutoFit/>
          </a:bodyPr>
          <a:lstStyle/>
          <a:p>
            <a:pPr algn="r"/>
            <a:r>
              <a:rPr lang="en-US" sz="1100" dirty="0">
                <a:solidFill>
                  <a:schemeClr val="bg1"/>
                </a:solidFill>
              </a:rPr>
              <a:t>© Jack Kurtz</a:t>
            </a:r>
          </a:p>
        </p:txBody>
      </p:sp>
    </p:spTree>
    <p:extLst>
      <p:ext uri="{BB962C8B-B14F-4D97-AF65-F5344CB8AC3E}">
        <p14:creationId xmlns:p14="http://schemas.microsoft.com/office/powerpoint/2010/main" val="3478346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033" y="0"/>
            <a:ext cx="9164033" cy="6858000"/>
          </a:xfrm>
          <a:prstGeom prst="rect">
            <a:avLst/>
          </a:prstGeom>
        </p:spPr>
      </p:pic>
      <p:sp>
        <p:nvSpPr>
          <p:cNvPr id="7" name="TextBox 6"/>
          <p:cNvSpPr txBox="1"/>
          <p:nvPr/>
        </p:nvSpPr>
        <p:spPr>
          <a:xfrm>
            <a:off x="129540" y="66943"/>
            <a:ext cx="6055360" cy="461665"/>
          </a:xfrm>
          <a:prstGeom prst="rect">
            <a:avLst/>
          </a:prstGeom>
          <a:noFill/>
        </p:spPr>
        <p:txBody>
          <a:bodyPr wrap="square" rtlCol="0">
            <a:spAutoFit/>
          </a:bodyPr>
          <a:lstStyle/>
          <a:p>
            <a:pPr lvl="0"/>
            <a:r>
              <a:rPr lang="en-GB" sz="2400" b="1" dirty="0"/>
              <a:t>Unprecedented land use changes</a:t>
            </a:r>
            <a:endParaRPr lang="en-US" sz="2400" b="1" dirty="0"/>
          </a:p>
        </p:txBody>
      </p:sp>
      <p:sp>
        <p:nvSpPr>
          <p:cNvPr id="8" name="Rectangle 7"/>
          <p:cNvSpPr/>
          <p:nvPr/>
        </p:nvSpPr>
        <p:spPr>
          <a:xfrm>
            <a:off x="142498" y="502481"/>
            <a:ext cx="7515860" cy="1077218"/>
          </a:xfrm>
          <a:prstGeom prst="rect">
            <a:avLst/>
          </a:prstGeom>
        </p:spPr>
        <p:txBody>
          <a:bodyPr wrap="square">
            <a:spAutoFit/>
          </a:bodyPr>
          <a:lstStyle/>
          <a:p>
            <a:r>
              <a:rPr lang="en-US" sz="1600" b="1" dirty="0"/>
              <a:t>The key trend is the conversion of forest into agricultural land. Agricultural land area grew by 9 million between 1996 and 2015 (a 20% increase), primarily at the expense of forests. The main contributing factors have been the growth of global trade in agricultural commodities and the related rise of agricultural investments.</a:t>
            </a:r>
          </a:p>
        </p:txBody>
      </p:sp>
      <p:sp>
        <p:nvSpPr>
          <p:cNvPr id="9" name="TextBox 8"/>
          <p:cNvSpPr txBox="1"/>
          <p:nvPr/>
        </p:nvSpPr>
        <p:spPr>
          <a:xfrm>
            <a:off x="92467" y="6477000"/>
            <a:ext cx="2209800" cy="261610"/>
          </a:xfrm>
          <a:prstGeom prst="rect">
            <a:avLst/>
          </a:prstGeom>
          <a:noFill/>
        </p:spPr>
        <p:txBody>
          <a:bodyPr wrap="square" rtlCol="0">
            <a:spAutoFit/>
          </a:bodyPr>
          <a:lstStyle/>
          <a:p>
            <a:r>
              <a:rPr lang="en-US" sz="1100" dirty="0">
                <a:solidFill>
                  <a:schemeClr val="bg1"/>
                </a:solidFill>
              </a:rPr>
              <a:t>© Thomas </a:t>
            </a:r>
            <a:r>
              <a:rPr lang="en-US" sz="1100" dirty="0" err="1">
                <a:solidFill>
                  <a:schemeClr val="bg1"/>
                </a:solidFill>
              </a:rPr>
              <a:t>Calame</a:t>
            </a:r>
            <a:endParaRPr lang="en-US" sz="1100" dirty="0">
              <a:solidFill>
                <a:schemeClr val="bg1"/>
              </a:solidFill>
            </a:endParaRPr>
          </a:p>
        </p:txBody>
      </p:sp>
    </p:spTree>
    <p:extLst>
      <p:ext uri="{BB962C8B-B14F-4D97-AF65-F5344CB8AC3E}">
        <p14:creationId xmlns:p14="http://schemas.microsoft.com/office/powerpoint/2010/main" val="3940196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5025167" y="210650"/>
            <a:ext cx="4318000" cy="1200329"/>
          </a:xfrm>
          <a:prstGeom prst="rect">
            <a:avLst/>
          </a:prstGeom>
          <a:noFill/>
        </p:spPr>
        <p:txBody>
          <a:bodyPr wrap="square" rtlCol="0">
            <a:spAutoFit/>
          </a:bodyPr>
          <a:lstStyle/>
          <a:p>
            <a:pPr lvl="0"/>
            <a:r>
              <a:rPr lang="en-GB" sz="2400" b="1" dirty="0"/>
              <a:t>Simplification of agricultural landscapes </a:t>
            </a:r>
          </a:p>
          <a:p>
            <a:pPr lvl="0"/>
            <a:endParaRPr lang="en-US" sz="2400" b="1" dirty="0">
              <a:effectLst>
                <a:outerShdw blurRad="38100" dist="38100" dir="2700000" algn="tl">
                  <a:srgbClr val="000000">
                    <a:alpha val="43137"/>
                  </a:srgbClr>
                </a:outerShdw>
              </a:effectLst>
            </a:endParaRPr>
          </a:p>
        </p:txBody>
      </p:sp>
      <p:sp>
        <p:nvSpPr>
          <p:cNvPr id="4" name="Rectangle 3"/>
          <p:cNvSpPr/>
          <p:nvPr/>
        </p:nvSpPr>
        <p:spPr>
          <a:xfrm>
            <a:off x="5029207" y="1056034"/>
            <a:ext cx="4114793" cy="1815882"/>
          </a:xfrm>
          <a:prstGeom prst="rect">
            <a:avLst/>
          </a:prstGeom>
        </p:spPr>
        <p:txBody>
          <a:bodyPr wrap="square">
            <a:spAutoFit/>
          </a:bodyPr>
          <a:lstStyle/>
          <a:p>
            <a:r>
              <a:rPr lang="en-US" sz="1600" b="1" dirty="0"/>
              <a:t>Global trade of agricultural commodities is particularly important for the so-called boom crops. Together with rice, rubber, cassava, corn, sugar cane and oil palm cover more than 80 percent of total land cultivated in the Mekong region</a:t>
            </a:r>
          </a:p>
          <a:p>
            <a:endParaRPr lang="en-US" sz="1600" b="1" dirty="0"/>
          </a:p>
        </p:txBody>
      </p:sp>
      <p:sp>
        <p:nvSpPr>
          <p:cNvPr id="6" name="TextBox 5"/>
          <p:cNvSpPr txBox="1"/>
          <p:nvPr/>
        </p:nvSpPr>
        <p:spPr>
          <a:xfrm>
            <a:off x="92467" y="6477000"/>
            <a:ext cx="2209800" cy="261610"/>
          </a:xfrm>
          <a:prstGeom prst="rect">
            <a:avLst/>
          </a:prstGeom>
          <a:noFill/>
        </p:spPr>
        <p:txBody>
          <a:bodyPr wrap="square" rtlCol="0">
            <a:spAutoFit/>
          </a:bodyPr>
          <a:lstStyle/>
          <a:p>
            <a:r>
              <a:rPr lang="en-US" sz="1100" dirty="0">
                <a:solidFill>
                  <a:schemeClr val="bg1"/>
                </a:solidFill>
              </a:rPr>
              <a:t>© John Kurtz</a:t>
            </a:r>
          </a:p>
        </p:txBody>
      </p:sp>
    </p:spTree>
    <p:extLst>
      <p:ext uri="{BB962C8B-B14F-4D97-AF65-F5344CB8AC3E}">
        <p14:creationId xmlns:p14="http://schemas.microsoft.com/office/powerpoint/2010/main" val="3058408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943" y="-1674"/>
            <a:ext cx="5444311" cy="461665"/>
          </a:xfrm>
          <a:prstGeom prst="rect">
            <a:avLst/>
          </a:prstGeom>
          <a:solidFill>
            <a:schemeClr val="bg1">
              <a:lumMod val="95000"/>
              <a:alpha val="80000"/>
            </a:schemeClr>
          </a:solidFill>
        </p:spPr>
        <p:txBody>
          <a:bodyPr wrap="square" lIns="274320" rtlCol="0">
            <a:spAutoFit/>
          </a:bodyPr>
          <a:lstStyle/>
          <a:p>
            <a:pPr lvl="0"/>
            <a:r>
              <a:rPr lang="en-GB" sz="2400" b="1" dirty="0"/>
              <a:t>Degradation of the land resource base</a:t>
            </a:r>
            <a:endParaRPr lang="en-US" sz="2400" b="1" dirty="0"/>
          </a:p>
        </p:txBody>
      </p:sp>
      <p:sp>
        <p:nvSpPr>
          <p:cNvPr id="4" name="Rectangle 3"/>
          <p:cNvSpPr/>
          <p:nvPr/>
        </p:nvSpPr>
        <p:spPr>
          <a:xfrm>
            <a:off x="-943" y="462609"/>
            <a:ext cx="5444311" cy="830997"/>
          </a:xfrm>
          <a:prstGeom prst="rect">
            <a:avLst/>
          </a:prstGeom>
          <a:solidFill>
            <a:schemeClr val="bg1">
              <a:lumMod val="95000"/>
              <a:alpha val="80000"/>
            </a:schemeClr>
          </a:solidFill>
        </p:spPr>
        <p:txBody>
          <a:bodyPr wrap="square" lIns="274320">
            <a:spAutoFit/>
          </a:bodyPr>
          <a:lstStyle/>
          <a:p>
            <a:r>
              <a:rPr lang="en-US" sz="1600" b="1" dirty="0"/>
              <a:t>82 percent of all land in the Mekong region has undergone medium to strong degradation. 30 percent of these areas are considered to have high ecosystem service values.  </a:t>
            </a:r>
          </a:p>
        </p:txBody>
      </p:sp>
      <p:sp>
        <p:nvSpPr>
          <p:cNvPr id="5" name="TextBox 4"/>
          <p:cNvSpPr txBox="1"/>
          <p:nvPr/>
        </p:nvSpPr>
        <p:spPr>
          <a:xfrm>
            <a:off x="92467" y="6477000"/>
            <a:ext cx="2209800" cy="261610"/>
          </a:xfrm>
          <a:prstGeom prst="rect">
            <a:avLst/>
          </a:prstGeom>
          <a:noFill/>
        </p:spPr>
        <p:txBody>
          <a:bodyPr wrap="square" rtlCol="0">
            <a:spAutoFit/>
          </a:bodyPr>
          <a:lstStyle/>
          <a:p>
            <a:r>
              <a:rPr lang="en-US" sz="1100" dirty="0">
                <a:solidFill>
                  <a:schemeClr val="bg1"/>
                </a:solidFill>
              </a:rPr>
              <a:t>© J.-C. </a:t>
            </a:r>
            <a:r>
              <a:rPr lang="en-US" sz="1100" dirty="0" err="1">
                <a:solidFill>
                  <a:schemeClr val="bg1"/>
                </a:solidFill>
              </a:rPr>
              <a:t>Diepart</a:t>
            </a:r>
            <a:endParaRPr lang="en-US" sz="1100" dirty="0">
              <a:solidFill>
                <a:schemeClr val="bg1"/>
              </a:solidFill>
            </a:endParaRPr>
          </a:p>
        </p:txBody>
      </p:sp>
    </p:spTree>
    <p:extLst>
      <p:ext uri="{BB962C8B-B14F-4D97-AF65-F5344CB8AC3E}">
        <p14:creationId xmlns:p14="http://schemas.microsoft.com/office/powerpoint/2010/main" val="2685718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TextBox 2"/>
          <p:cNvSpPr txBox="1"/>
          <p:nvPr/>
        </p:nvSpPr>
        <p:spPr>
          <a:xfrm>
            <a:off x="393701" y="86275"/>
            <a:ext cx="8540750" cy="461665"/>
          </a:xfrm>
          <a:prstGeom prst="rect">
            <a:avLst/>
          </a:prstGeom>
          <a:noFill/>
        </p:spPr>
        <p:txBody>
          <a:bodyPr wrap="square" rtlCol="0">
            <a:spAutoFit/>
          </a:bodyPr>
          <a:lstStyle/>
          <a:p>
            <a:pPr lvl="0" algn="r"/>
            <a:r>
              <a:rPr lang="en-GB" sz="2400" b="1" dirty="0"/>
              <a:t>Persistence of smallholders amid growing inequality</a:t>
            </a:r>
            <a:endParaRPr lang="en-US" sz="2400" b="1" dirty="0"/>
          </a:p>
        </p:txBody>
      </p:sp>
      <p:sp>
        <p:nvSpPr>
          <p:cNvPr id="4" name="Rectangle 3"/>
          <p:cNvSpPr/>
          <p:nvPr/>
        </p:nvSpPr>
        <p:spPr>
          <a:xfrm>
            <a:off x="317500" y="457447"/>
            <a:ext cx="8661399" cy="1323439"/>
          </a:xfrm>
          <a:prstGeom prst="rect">
            <a:avLst/>
          </a:prstGeom>
          <a:noFill/>
        </p:spPr>
        <p:txBody>
          <a:bodyPr wrap="square">
            <a:spAutoFit/>
          </a:bodyPr>
          <a:lstStyle/>
          <a:p>
            <a:pPr algn="r"/>
            <a:r>
              <a:rPr lang="en-US" sz="1600" b="1" dirty="0"/>
              <a:t>The majority of agricultural land in the Mekong is cultivated by smallholders. Average agricultural land holdings vary by country, from a low 0.7 ha per household in Vietnam to a high of 3.1 ha in Thailand. A critical characteristic is the inequality of land ownership:  </a:t>
            </a:r>
            <a:r>
              <a:rPr lang="en-US" sz="1600" b="1" dirty="0" err="1"/>
              <a:t>Gini</a:t>
            </a:r>
            <a:r>
              <a:rPr lang="en-US" sz="1600" b="1" dirty="0"/>
              <a:t> indexes on agricultural land distribution are high and on the rise in each country. Land markets and high incidence of indebtedness are key explanatory factors</a:t>
            </a:r>
          </a:p>
        </p:txBody>
      </p:sp>
      <p:sp>
        <p:nvSpPr>
          <p:cNvPr id="5" name="TextBox 4"/>
          <p:cNvSpPr txBox="1"/>
          <p:nvPr/>
        </p:nvSpPr>
        <p:spPr>
          <a:xfrm>
            <a:off x="92467" y="6477000"/>
            <a:ext cx="2209800" cy="261610"/>
          </a:xfrm>
          <a:prstGeom prst="rect">
            <a:avLst/>
          </a:prstGeom>
          <a:noFill/>
        </p:spPr>
        <p:txBody>
          <a:bodyPr wrap="square" rtlCol="0">
            <a:spAutoFit/>
          </a:bodyPr>
          <a:lstStyle/>
          <a:p>
            <a:r>
              <a:rPr lang="en-US" sz="1100" dirty="0">
                <a:solidFill>
                  <a:schemeClr val="bg1"/>
                </a:solidFill>
              </a:rPr>
              <a:t>© Lang Du</a:t>
            </a:r>
          </a:p>
        </p:txBody>
      </p:sp>
    </p:spTree>
    <p:extLst>
      <p:ext uri="{BB962C8B-B14F-4D97-AF65-F5344CB8AC3E}">
        <p14:creationId xmlns:p14="http://schemas.microsoft.com/office/powerpoint/2010/main" val="2331244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201150" cy="6858000"/>
          </a:xfrm>
          <a:prstGeom prst="rect">
            <a:avLst/>
          </a:prstGeom>
        </p:spPr>
      </p:pic>
      <p:sp>
        <p:nvSpPr>
          <p:cNvPr id="2" name="TextBox 1"/>
          <p:cNvSpPr txBox="1"/>
          <p:nvPr/>
        </p:nvSpPr>
        <p:spPr>
          <a:xfrm>
            <a:off x="330207" y="137075"/>
            <a:ext cx="5168893" cy="830997"/>
          </a:xfrm>
          <a:prstGeom prst="rect">
            <a:avLst/>
          </a:prstGeom>
          <a:noFill/>
        </p:spPr>
        <p:txBody>
          <a:bodyPr wrap="square" rtlCol="0">
            <a:spAutoFit/>
          </a:bodyPr>
          <a:lstStyle/>
          <a:p>
            <a:pPr lvl="0"/>
            <a:r>
              <a:rPr lang="en-GB" sz="2400" b="1" dirty="0">
                <a:solidFill>
                  <a:schemeClr val="bg1"/>
                </a:solidFill>
              </a:rPr>
              <a:t>The rise and fall of land concessions for agriculture?</a:t>
            </a:r>
            <a:endParaRPr lang="en-US" sz="2400" b="1" dirty="0">
              <a:solidFill>
                <a:schemeClr val="bg1"/>
              </a:solidFill>
            </a:endParaRPr>
          </a:p>
        </p:txBody>
      </p:sp>
      <p:sp>
        <p:nvSpPr>
          <p:cNvPr id="3" name="Rectangle 2"/>
          <p:cNvSpPr/>
          <p:nvPr/>
        </p:nvSpPr>
        <p:spPr>
          <a:xfrm>
            <a:off x="330207" y="1000854"/>
            <a:ext cx="4533893" cy="2554545"/>
          </a:xfrm>
          <a:prstGeom prst="rect">
            <a:avLst/>
          </a:prstGeom>
          <a:noFill/>
        </p:spPr>
        <p:txBody>
          <a:bodyPr wrap="square">
            <a:spAutoFit/>
          </a:bodyPr>
          <a:lstStyle/>
          <a:p>
            <a:r>
              <a:rPr lang="en-US" sz="1600" b="1" dirty="0">
                <a:solidFill>
                  <a:schemeClr val="bg1"/>
                </a:solidFill>
              </a:rPr>
              <a:t>Except in Thailand, a concession model has been adopted to promote large-scale agricultural production, mainly in peripheral uplands. Large areas of land allocated to companies have resulted in a dramatic transformation of the agrarian structure. But concessions have not kept their promises. Governments have cancelled many concessions and are considering new forms of investments that are potentially more cognizant of smallholder farmers’ land rights</a:t>
            </a:r>
          </a:p>
        </p:txBody>
      </p:sp>
      <p:sp>
        <p:nvSpPr>
          <p:cNvPr id="6" name="TextBox 5"/>
          <p:cNvSpPr txBox="1"/>
          <p:nvPr/>
        </p:nvSpPr>
        <p:spPr>
          <a:xfrm>
            <a:off x="92467" y="6477000"/>
            <a:ext cx="2209800" cy="261610"/>
          </a:xfrm>
          <a:prstGeom prst="rect">
            <a:avLst/>
          </a:prstGeom>
          <a:noFill/>
        </p:spPr>
        <p:txBody>
          <a:bodyPr wrap="square" rtlCol="0">
            <a:spAutoFit/>
          </a:bodyPr>
          <a:lstStyle/>
          <a:p>
            <a:r>
              <a:rPr lang="en-US" sz="1100" dirty="0">
                <a:solidFill>
                  <a:schemeClr val="bg1"/>
                </a:solidFill>
              </a:rPr>
              <a:t>© John Kurtz</a:t>
            </a:r>
          </a:p>
        </p:txBody>
      </p:sp>
    </p:spTree>
    <p:extLst>
      <p:ext uri="{BB962C8B-B14F-4D97-AF65-F5344CB8AC3E}">
        <p14:creationId xmlns:p14="http://schemas.microsoft.com/office/powerpoint/2010/main" val="253458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933"/>
            <a:ext cx="9156467" cy="6862933"/>
          </a:xfrm>
          <a:prstGeom prst="rect">
            <a:avLst/>
          </a:prstGeom>
        </p:spPr>
      </p:pic>
      <p:sp>
        <p:nvSpPr>
          <p:cNvPr id="2" name="TextBox 1"/>
          <p:cNvSpPr txBox="1"/>
          <p:nvPr/>
        </p:nvSpPr>
        <p:spPr>
          <a:xfrm>
            <a:off x="155531" y="276993"/>
            <a:ext cx="8849610" cy="461665"/>
          </a:xfrm>
          <a:prstGeom prst="rect">
            <a:avLst/>
          </a:prstGeom>
          <a:noFill/>
        </p:spPr>
        <p:txBody>
          <a:bodyPr wrap="square" rtlCol="0">
            <a:spAutoFit/>
          </a:bodyPr>
          <a:lstStyle/>
          <a:p>
            <a:pPr lvl="0"/>
            <a:r>
              <a:rPr lang="en-US" sz="2400" b="1" dirty="0"/>
              <a:t>Formalization and recognition of land rights: unfinished reforms</a:t>
            </a:r>
          </a:p>
        </p:txBody>
      </p:sp>
      <p:sp>
        <p:nvSpPr>
          <p:cNvPr id="3" name="Rectangle 2"/>
          <p:cNvSpPr/>
          <p:nvPr/>
        </p:nvSpPr>
        <p:spPr>
          <a:xfrm>
            <a:off x="166883" y="744790"/>
            <a:ext cx="8700777" cy="1323439"/>
          </a:xfrm>
          <a:prstGeom prst="rect">
            <a:avLst/>
          </a:prstGeom>
          <a:noFill/>
        </p:spPr>
        <p:txBody>
          <a:bodyPr wrap="square">
            <a:spAutoFit/>
          </a:bodyPr>
          <a:lstStyle/>
          <a:p>
            <a:r>
              <a:rPr lang="en-US" sz="1600" b="1" dirty="0"/>
              <a:t>The main approach to secure land rights for smallholders has been through individual titles or land use certificates. While this varies by country, a common feature across the region is the systematic exclusion of certain types of land eligible for titling, particularly within state forests and high-value areas. At the same time, the recognition of customary land tenure – particularly through collective arrangements – has been a very limited and State-controlled process.</a:t>
            </a:r>
          </a:p>
        </p:txBody>
      </p:sp>
      <p:sp>
        <p:nvSpPr>
          <p:cNvPr id="5" name="TextBox 4"/>
          <p:cNvSpPr txBox="1"/>
          <p:nvPr/>
        </p:nvSpPr>
        <p:spPr>
          <a:xfrm>
            <a:off x="92467" y="6477000"/>
            <a:ext cx="2209800" cy="261610"/>
          </a:xfrm>
          <a:prstGeom prst="rect">
            <a:avLst/>
          </a:prstGeom>
          <a:noFill/>
        </p:spPr>
        <p:txBody>
          <a:bodyPr wrap="square" rtlCol="0">
            <a:spAutoFit/>
          </a:bodyPr>
          <a:lstStyle/>
          <a:p>
            <a:r>
              <a:rPr lang="en-US" sz="1100" dirty="0">
                <a:solidFill>
                  <a:schemeClr val="bg1"/>
                </a:solidFill>
              </a:rPr>
              <a:t>© Justin Mott</a:t>
            </a:r>
          </a:p>
        </p:txBody>
      </p:sp>
    </p:spTree>
    <p:extLst>
      <p:ext uri="{BB962C8B-B14F-4D97-AF65-F5344CB8AC3E}">
        <p14:creationId xmlns:p14="http://schemas.microsoft.com/office/powerpoint/2010/main" val="41400426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3742</TotalTime>
  <Words>734</Words>
  <Application>Microsoft Macintosh PowerPoint</Application>
  <PresentationFormat>On-screen Show (4:3)</PresentationFormat>
  <Paragraphs>44</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J.-C. Diepart</dc:creator>
  <cp:lastModifiedBy>stacey zammit</cp:lastModifiedBy>
  <cp:revision>874</cp:revision>
  <cp:lastPrinted>2018-11-05T03:56:58Z</cp:lastPrinted>
  <dcterms:created xsi:type="dcterms:W3CDTF">2018-10-22T09:28:24Z</dcterms:created>
  <dcterms:modified xsi:type="dcterms:W3CDTF">2019-03-12T16:59:31Z</dcterms:modified>
</cp:coreProperties>
</file>